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9" r:id="rId2"/>
    <p:sldId id="275" r:id="rId3"/>
    <p:sldId id="277" r:id="rId4"/>
    <p:sldId id="278" r:id="rId5"/>
    <p:sldId id="276" r:id="rId6"/>
    <p:sldId id="272" r:id="rId7"/>
    <p:sldId id="281" r:id="rId8"/>
    <p:sldId id="280" r:id="rId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>
              <a:defRPr sz="1200"/>
            </a:lvl1pPr>
          </a:lstStyle>
          <a:p>
            <a:fld id="{ABA1522D-6543-4E53-847A-AC95A1028356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>
              <a:defRPr sz="1200"/>
            </a:lvl1pPr>
          </a:lstStyle>
          <a:p>
            <a:r>
              <a:rPr lang="ru-RU" smtClean="0"/>
              <a:t>АЗ УРАЛ оставляет за собой право изменения условий программы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>
              <a:defRPr sz="1200"/>
            </a:lvl1pPr>
          </a:lstStyle>
          <a:p>
            <a:fld id="{4C7D360A-44FC-4B64-8DE1-9185400FC2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1434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184" cy="496174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907" y="0"/>
            <a:ext cx="2945184" cy="496174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>
              <a:defRPr sz="1200"/>
            </a:lvl1pPr>
          </a:lstStyle>
          <a:p>
            <a:fld id="{E0748D2B-57C8-40CF-A95E-24CC6D542F98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6" tIns="45633" rIns="91266" bIns="4563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3" y="4716027"/>
            <a:ext cx="5439089" cy="4467146"/>
          </a:xfrm>
          <a:prstGeom prst="rect">
            <a:avLst/>
          </a:prstGeom>
        </p:spPr>
        <p:txBody>
          <a:bodyPr vert="horz" lIns="91266" tIns="45633" rIns="91266" bIns="4563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467"/>
            <a:ext cx="2945184" cy="496173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>
              <a:defRPr sz="1200"/>
            </a:lvl1pPr>
          </a:lstStyle>
          <a:p>
            <a:r>
              <a:rPr lang="ru-RU" smtClean="0"/>
              <a:t>АЗ УРАЛ оставляет за собой право изменения условий программы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07" y="9430467"/>
            <a:ext cx="2945184" cy="496173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>
              <a:defRPr sz="1200"/>
            </a:lvl1pPr>
          </a:lstStyle>
          <a:p>
            <a:fld id="{18D29B19-31CC-47B7-9CCB-A8FEFCB72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2537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изменения условий программы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D29B19-31CC-47B7-9CCB-A8FEFCB7266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920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29B19-31CC-47B7-9CCB-A8FEFCB7266D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изменения условий программы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17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 userDrawn="1"/>
        </p:nvCxnSpPr>
        <p:spPr>
          <a:xfrm>
            <a:off x="107950" y="6597650"/>
            <a:ext cx="8928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79388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03-08-2012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780088" y="6519863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2450" y="6519863"/>
            <a:ext cx="936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E8611-9D2B-4364-A6FE-D9716E232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916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03-08-2012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АЗ УРАЛ оставляет за собой право уточнений условий программы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ralmarka.ru/" TargetMode="Externa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hyperlink" Target="mailto:khabarovsk@umarka.ru" TargetMode="External"/><Relationship Id="rId5" Type="http://schemas.openxmlformats.org/officeDocument/2006/relationships/hyperlink" Target="mailto:chita@umarka.ru" TargetMode="External"/><Relationship Id="rId4" Type="http://schemas.openxmlformats.org/officeDocument/2006/relationships/hyperlink" Target="mailto:irkutsk@umarka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27836" y="2420888"/>
            <a:ext cx="4474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Программа утилизации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ОАО «АЗ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</a:rPr>
              <a:t>«УРАЛ»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22.01.2015 - 31.03.2015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79053" y="6165304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январь 2015</a:t>
            </a:r>
            <a:endParaRPr lang="ru-RU" sz="2000" b="1" dirty="0">
              <a:solidFill>
                <a:schemeClr val="tx2"/>
              </a:solidFill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7358082" y="642918"/>
          <a:ext cx="1606550" cy="796925"/>
        </p:xfrm>
        <a:graphic>
          <a:graphicData uri="http://schemas.openxmlformats.org/presentationml/2006/ole">
            <p:oleObj spid="_x0000_s1026" name="CorelDRAW" r:id="rId4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5404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3099" y="1026474"/>
            <a:ext cx="81491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Цель программы</a:t>
            </a:r>
            <a:r>
              <a:rPr lang="ru-RU" dirty="0" smtClean="0"/>
              <a:t>  </a:t>
            </a:r>
            <a:r>
              <a:rPr lang="ru-RU" sz="1600" dirty="0" smtClean="0"/>
              <a:t>– стимулирование </a:t>
            </a:r>
            <a:r>
              <a:rPr lang="ru-RU" sz="1600" dirty="0"/>
              <a:t>спроса на новые автомобили </a:t>
            </a:r>
            <a:r>
              <a:rPr lang="ru-RU" sz="1600" dirty="0" smtClean="0"/>
              <a:t>«Урал» и </a:t>
            </a:r>
            <a:r>
              <a:rPr lang="ru-RU" sz="1600" dirty="0"/>
              <a:t>ускорение выбытия парка транспортных </a:t>
            </a:r>
            <a:r>
              <a:rPr lang="ru-RU" sz="1600" dirty="0" smtClean="0"/>
              <a:t>средств. </a:t>
            </a:r>
          </a:p>
          <a:p>
            <a:endParaRPr lang="ru-RU" sz="1600" dirty="0" smtClean="0"/>
          </a:p>
          <a:p>
            <a:pPr algn="just"/>
            <a:r>
              <a:rPr lang="ru-RU" sz="1600" b="1" dirty="0" smtClean="0"/>
              <a:t>Принцип программы</a:t>
            </a:r>
            <a:r>
              <a:rPr lang="ru-RU" dirty="0" smtClean="0"/>
              <a:t>  –</a:t>
            </a:r>
            <a:r>
              <a:rPr lang="ru-RU" sz="1600" dirty="0" smtClean="0"/>
              <a:t>  предоставление </a:t>
            </a:r>
            <a:r>
              <a:rPr lang="ru-RU" sz="1600" dirty="0"/>
              <a:t>Потребителям возможности приобретения новых автомобилей </a:t>
            </a:r>
            <a:r>
              <a:rPr lang="ru-RU" sz="1600" dirty="0" smtClean="0"/>
              <a:t>«Урал» со </a:t>
            </a:r>
            <a:r>
              <a:rPr lang="ru-RU" sz="1600" dirty="0"/>
              <a:t>скидками </a:t>
            </a:r>
            <a:r>
              <a:rPr lang="ru-RU" sz="1600" dirty="0" smtClean="0"/>
              <a:t>при </a:t>
            </a:r>
            <a:r>
              <a:rPr lang="ru-RU" sz="1600" dirty="0"/>
              <a:t>сдаче </a:t>
            </a:r>
            <a:r>
              <a:rPr lang="ru-RU" sz="1600" dirty="0" smtClean="0"/>
              <a:t>бывших </a:t>
            </a:r>
            <a:r>
              <a:rPr lang="ru-RU" sz="1600" dirty="0"/>
              <a:t>в употреблении </a:t>
            </a:r>
            <a:r>
              <a:rPr lang="ru-RU" sz="1600" dirty="0" smtClean="0"/>
              <a:t>транспортных средств </a:t>
            </a:r>
            <a:r>
              <a:rPr lang="ru-RU" sz="1600" dirty="0"/>
              <a:t>на утилизацию или в рамках схемы </a:t>
            </a:r>
            <a:r>
              <a:rPr lang="ru-RU" sz="1600" dirty="0" smtClean="0"/>
              <a:t>«Трейд-Ин</a:t>
            </a:r>
            <a:r>
              <a:rPr lang="ru-RU" sz="1600" dirty="0"/>
              <a:t>».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6138180"/>
              </p:ext>
            </p:extLst>
          </p:nvPr>
        </p:nvGraphicFramePr>
        <p:xfrm>
          <a:off x="612809" y="3005900"/>
          <a:ext cx="800742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1203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Схема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Скидка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При сдаче автомобилей в утилизацию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350 </a:t>
                      </a:r>
                      <a:r>
                        <a:rPr lang="ru-RU" sz="1800" b="1" kern="1200" dirty="0" err="1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т.р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8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 продаже автомобилей по</a:t>
                      </a:r>
                      <a:r>
                        <a:rPr lang="ru-RU" sz="1800" b="1" kern="12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схеме 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«Трейд-Ин»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300 </a:t>
                      </a:r>
                      <a:r>
                        <a:rPr lang="ru-RU" sz="1800" b="1" kern="1200" dirty="0" err="1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т.р</a:t>
                      </a:r>
                      <a:r>
                        <a:rPr lang="ru-RU" sz="18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8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2809" y="4355732"/>
            <a:ext cx="8007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На серийные автомобили скидка предоставляется от действующего прайса на </a:t>
            </a:r>
            <a:r>
              <a:rPr lang="ru-RU" sz="1400" b="1" dirty="0" err="1" smtClean="0"/>
              <a:t>полноприводные</a:t>
            </a:r>
            <a:r>
              <a:rPr lang="ru-RU" sz="1400" b="1" dirty="0" smtClean="0"/>
              <a:t> автомобили и шасси «Урал».  </a:t>
            </a:r>
          </a:p>
          <a:p>
            <a:pPr algn="just">
              <a:lnSpc>
                <a:spcPct val="200000"/>
              </a:lnSpc>
            </a:pPr>
            <a:r>
              <a:rPr lang="ru-RU" sz="1400" b="1" dirty="0" smtClean="0"/>
              <a:t>При размещении заказа на поставку спецтехники, скидка распространяется  на стоимость шасси.</a:t>
            </a:r>
            <a:endParaRPr lang="en-US" sz="14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85421" y="91124"/>
            <a:ext cx="305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утилизации УРАЛ</a:t>
            </a:r>
            <a:endParaRPr lang="ru-RU" dirty="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7858148" y="22056"/>
          <a:ext cx="963590" cy="477986"/>
        </p:xfrm>
        <a:graphic>
          <a:graphicData uri="http://schemas.openxmlformats.org/presentationml/2006/ole">
            <p:oleObj spid="_x0000_s2050" name="CorelDRAW" r:id="rId4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260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7289" y="1050170"/>
            <a:ext cx="843135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Потребитель</a:t>
            </a:r>
            <a:r>
              <a:rPr lang="ru-RU" sz="1600" dirty="0"/>
              <a:t> – </a:t>
            </a:r>
            <a:r>
              <a:rPr lang="ru-RU" sz="1600" dirty="0" smtClean="0"/>
              <a:t>физическое </a:t>
            </a:r>
            <a:r>
              <a:rPr lang="ru-RU" sz="1600" dirty="0"/>
              <a:t>или юридическое лицо, </a:t>
            </a:r>
            <a:r>
              <a:rPr lang="ru-RU" sz="1600" dirty="0" smtClean="0"/>
              <a:t>покупающие в </a:t>
            </a:r>
            <a:r>
              <a:rPr lang="ru-RU" sz="1600" dirty="0"/>
              <a:t>период действия Программы </a:t>
            </a:r>
            <a:r>
              <a:rPr lang="ru-RU" sz="1600" dirty="0" smtClean="0"/>
              <a:t>новый </a:t>
            </a:r>
            <a:r>
              <a:rPr lang="ru-RU" sz="1600" dirty="0"/>
              <a:t>автомобиль </a:t>
            </a:r>
            <a:r>
              <a:rPr lang="ru-RU" sz="1600" dirty="0" smtClean="0"/>
              <a:t>«УРАЛ» у дилера ОАО «АЗ «УРАЛ» или завода спецтехники, </a:t>
            </a:r>
            <a:r>
              <a:rPr lang="ru-RU" sz="1600" dirty="0"/>
              <a:t>участвующего в </a:t>
            </a:r>
            <a:r>
              <a:rPr lang="ru-RU" sz="1600" dirty="0" smtClean="0"/>
              <a:t>Программе, при </a:t>
            </a:r>
            <a:r>
              <a:rPr lang="ru-RU" sz="1600" dirty="0"/>
              <a:t>сдаче бывшего в употреблении автомобиля в утилизацию или по схеме </a:t>
            </a:r>
            <a:r>
              <a:rPr lang="ru-RU" sz="1600" dirty="0" smtClean="0"/>
              <a:t>«Трейд-Ин». </a:t>
            </a:r>
            <a:r>
              <a:rPr lang="ru-RU" sz="1600" dirty="0"/>
              <a:t>Продавец старого и покупатель нового автомобиля должны быть одним и тем же </a:t>
            </a:r>
            <a:r>
              <a:rPr lang="ru-RU" sz="1600" dirty="0" smtClean="0"/>
              <a:t>лицом.</a:t>
            </a:r>
          </a:p>
          <a:p>
            <a:pPr algn="just">
              <a:spcBef>
                <a:spcPts val="1200"/>
              </a:spcBef>
            </a:pPr>
            <a:r>
              <a:rPr lang="ru-RU" sz="1600" b="1" dirty="0"/>
              <a:t>Дилер</a:t>
            </a:r>
            <a:r>
              <a:rPr lang="ru-RU" sz="1600" dirty="0"/>
              <a:t> – организация, соответствующая стандарту дилера и представляющая интересы на закрепленных за ним территориях по реализации, продвижению и </a:t>
            </a:r>
            <a:r>
              <a:rPr lang="ru-RU" sz="1600" dirty="0" err="1"/>
              <a:t>постпродажному</a:t>
            </a:r>
            <a:r>
              <a:rPr lang="ru-RU" sz="1600" dirty="0"/>
              <a:t> сопровождению продукции, выпускаемой ОАО «АЗ «УРАЛ».</a:t>
            </a:r>
          </a:p>
          <a:p>
            <a:pPr algn="just">
              <a:spcBef>
                <a:spcPts val="1200"/>
              </a:spcBef>
            </a:pPr>
            <a:r>
              <a:rPr lang="ru-RU" sz="1600" b="1" dirty="0" smtClean="0"/>
              <a:t>Завод-изготовитель </a:t>
            </a:r>
            <a:r>
              <a:rPr lang="ru-RU" sz="1600" b="1" dirty="0"/>
              <a:t>спецтехники (ЗСТ)  – </a:t>
            </a:r>
            <a:r>
              <a:rPr lang="ru-RU" sz="1600" dirty="0"/>
              <a:t>организация,</a:t>
            </a:r>
            <a:r>
              <a:rPr lang="ru-RU" sz="1600" b="1" dirty="0"/>
              <a:t> </a:t>
            </a:r>
            <a:r>
              <a:rPr lang="ru-RU" sz="1600" dirty="0"/>
              <a:t>специализирующая  на производстве и реализации спецтехники на базе шасси «Урал».</a:t>
            </a:r>
          </a:p>
          <a:p>
            <a:pPr algn="just">
              <a:spcBef>
                <a:spcPts val="1200"/>
              </a:spcBef>
            </a:pPr>
            <a:r>
              <a:rPr lang="ru-RU" sz="1600" b="1" dirty="0" smtClean="0"/>
              <a:t>Схема </a:t>
            </a:r>
            <a:r>
              <a:rPr lang="ru-RU" sz="1600" b="1" dirty="0"/>
              <a:t>«Трейд-Ин»</a:t>
            </a:r>
            <a:r>
              <a:rPr lang="ru-RU" sz="1600" dirty="0"/>
              <a:t> – </a:t>
            </a:r>
            <a:r>
              <a:rPr lang="ru-RU" sz="1600" dirty="0" smtClean="0"/>
              <a:t>переход права собственности старого автомобиля к дилеру/ЗСТ, осуществляемый для зачета его остаточной стоимости при приобретении нового автомобиля.</a:t>
            </a:r>
          </a:p>
          <a:p>
            <a:pPr algn="just">
              <a:spcBef>
                <a:spcPts val="1200"/>
              </a:spcBef>
            </a:pPr>
            <a:r>
              <a:rPr lang="ru-RU" sz="1600" b="1" dirty="0" smtClean="0"/>
              <a:t>Автомобиль, бывший в употреблении (старый автомобиль)</a:t>
            </a:r>
            <a:r>
              <a:rPr lang="ru-RU" sz="1600" dirty="0" smtClean="0"/>
              <a:t>  – автомобиль, стоявший на учете в органах ГИБДД и находившийся в собственности Потребителя не менее 6-ти месяцев на момент участия в Программе.</a:t>
            </a:r>
          </a:p>
          <a:p>
            <a:pPr algn="just">
              <a:spcBef>
                <a:spcPts val="1200"/>
              </a:spcBef>
            </a:pPr>
            <a:r>
              <a:rPr lang="ru-RU" sz="1600" b="1" dirty="0" smtClean="0"/>
              <a:t>Новый </a:t>
            </a:r>
            <a:r>
              <a:rPr lang="ru-RU" sz="1600" b="1" dirty="0"/>
              <a:t>автомобиль</a:t>
            </a:r>
            <a:r>
              <a:rPr lang="ru-RU" sz="1600" dirty="0"/>
              <a:t> – автомобиль «Урал», произведенный </a:t>
            </a:r>
            <a:r>
              <a:rPr lang="ru-RU" sz="1600" dirty="0" smtClean="0"/>
              <a:t>не ранее 2014 </a:t>
            </a:r>
            <a:r>
              <a:rPr lang="ru-RU" sz="1600" dirty="0"/>
              <a:t>г. и не стоявший на </a:t>
            </a:r>
            <a:r>
              <a:rPr lang="ru-RU" sz="1600" dirty="0" smtClean="0"/>
              <a:t>учете </a:t>
            </a:r>
            <a:r>
              <a:rPr lang="ru-RU" sz="1600" dirty="0"/>
              <a:t>в органах ГИБДД до участия в программе.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421" y="91124"/>
            <a:ext cx="305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утилизации УРАЛ</a:t>
            </a:r>
            <a:endParaRPr lang="ru-RU" dirty="0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7858125" y="22225"/>
          <a:ext cx="963613" cy="477838"/>
        </p:xfrm>
        <a:graphic>
          <a:graphicData uri="http://schemas.openxmlformats.org/presentationml/2006/ole">
            <p:oleObj spid="_x0000_s3074" name="CorelDRAW" r:id="rId3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040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2224" y="924508"/>
            <a:ext cx="83455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Утилизатор</a:t>
            </a:r>
            <a:r>
              <a:rPr lang="ru-RU" sz="1600" dirty="0"/>
              <a:t> – организация, осуществляющая утилизацию вышедших из обращения транспортных средств, имеющая лицензию на деятельность по сбору, использованию, обезвреживанию, транспортировке, размещению опасных отходов II - IV класса опасности.</a:t>
            </a:r>
          </a:p>
          <a:p>
            <a:pPr algn="just"/>
            <a:endParaRPr lang="ru-RU" sz="1600" b="1" dirty="0"/>
          </a:p>
          <a:p>
            <a:pPr algn="just"/>
            <a:r>
              <a:rPr lang="ru-RU" sz="1600" b="1" dirty="0" smtClean="0"/>
              <a:t>Утилизируемый автомобиль </a:t>
            </a:r>
            <a:r>
              <a:rPr lang="ru-RU" sz="1600" dirty="0" smtClean="0"/>
              <a:t>– автомобиль, вышедший из эксплуатации и сдаваемый на утилизацию должен соответствовать следующим требованиям</a:t>
            </a:r>
            <a:r>
              <a:rPr lang="en-US" sz="1600" dirty="0" smtClean="0"/>
              <a:t>: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 smtClean="0"/>
              <a:t>На момент сдачи в утилизацию, утилизируемый автомобиль должен не менее 6-ти месяцев находиться в собственности владельца транспортного средства.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 smtClean="0"/>
              <a:t>Автомобиль должен быть полнокомплектным, т.е. при сдаче на утилизацию иметь следующие составные части</a:t>
            </a:r>
            <a:r>
              <a:rPr lang="en-US" sz="1600" dirty="0" smtClean="0"/>
              <a:t>: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/>
              <a:t>Обеспечивающие движение</a:t>
            </a:r>
            <a:r>
              <a:rPr lang="en-US" sz="1600" dirty="0" smtClean="0"/>
              <a:t>:</a:t>
            </a:r>
            <a:r>
              <a:rPr lang="ru-RU" sz="1600" dirty="0" smtClean="0"/>
              <a:t> кузов (раму), двигатель, коробку передач, трансмиссию, органы управления, колеса, аккумуляторную батарею, панель приборов, штатное электрооборудование, сидения.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/>
              <a:t>Содержащие экологически опасные материалы и компоненты (при наличии)</a:t>
            </a:r>
            <a:r>
              <a:rPr lang="en-US" sz="1600" dirty="0" smtClean="0"/>
              <a:t>:</a:t>
            </a:r>
            <a:r>
              <a:rPr lang="ru-RU" sz="1600" dirty="0" smtClean="0"/>
              <a:t> эксплуатационные жидкости, фильтры, баки и бачки для жидкого топлива, сжатого газа и эксплуатационных жидкостей, подушки безопасности и иные устройства, оборудованные пиропатронами, узлы и детали системы выпуска выхлопных газов, в том числе каталитические нейтрализаторы. 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5421" y="91124"/>
            <a:ext cx="305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утилизации УРАЛ</a:t>
            </a:r>
            <a:endParaRPr lang="ru-RU" dirty="0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7858125" y="22225"/>
          <a:ext cx="963613" cy="477838"/>
        </p:xfrm>
        <a:graphic>
          <a:graphicData uri="http://schemas.openxmlformats.org/presentationml/2006/ole">
            <p:oleObj spid="_x0000_s4098" name="CorelDRAW" r:id="rId3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5580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84901" y="1883898"/>
            <a:ext cx="824285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Tx/>
              <a:buAutoNum type="arabicPeriod"/>
            </a:pPr>
            <a:r>
              <a:rPr lang="ru-RU" sz="1600" dirty="0" smtClean="0"/>
              <a:t>Срок </a:t>
            </a:r>
            <a:r>
              <a:rPr lang="ru-RU" sz="1600" dirty="0"/>
              <a:t>действия программы</a:t>
            </a:r>
            <a:r>
              <a:rPr lang="en-US" sz="1600" dirty="0"/>
              <a:t>:</a:t>
            </a:r>
            <a:r>
              <a:rPr lang="ru-RU" sz="1600" dirty="0"/>
              <a:t> </a:t>
            </a:r>
            <a:r>
              <a:rPr lang="ru-RU" sz="1600" b="1" dirty="0"/>
              <a:t>с </a:t>
            </a:r>
            <a:r>
              <a:rPr lang="ru-RU" sz="1600" b="1" dirty="0" smtClean="0"/>
              <a:t>22.01.2015 </a:t>
            </a:r>
            <a:r>
              <a:rPr lang="ru-RU" sz="1600" b="1" dirty="0"/>
              <a:t>г. до </a:t>
            </a:r>
            <a:r>
              <a:rPr lang="ru-RU" sz="1600" b="1" dirty="0" smtClean="0"/>
              <a:t>31.03.2015 г.</a:t>
            </a:r>
            <a:r>
              <a:rPr lang="ru-RU" sz="1600" dirty="0" smtClean="0"/>
              <a:t>  </a:t>
            </a:r>
            <a:endParaRPr lang="ru-RU" sz="1600" dirty="0"/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AutoNum type="arabicPeriod"/>
            </a:pPr>
            <a:r>
              <a:rPr lang="ru-RU" sz="1600" dirty="0" smtClean="0"/>
              <a:t>Действует на всей территории РФ.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 smtClean="0"/>
              <a:t>Доступна при прямых продажах, через дилерскую сеть и заводы спецтехники.</a:t>
            </a:r>
            <a:endParaRPr lang="en-US" sz="1600" dirty="0" smtClean="0"/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 smtClean="0"/>
              <a:t>Покупателем могут быть физические лица и организации всех форм собственности. 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 smtClean="0"/>
              <a:t>Распространяется на все модификации автомобилей «Урал», спецтехнику на базе шасси  «Урал», произведенные не ранее 2014 г.</a:t>
            </a:r>
          </a:p>
          <a:p>
            <a:pPr marL="342900" indent="-342900" algn="just">
              <a:spcBef>
                <a:spcPts val="600"/>
              </a:spcBef>
              <a:buAutoNum type="arabicPeriod"/>
            </a:pPr>
            <a:r>
              <a:rPr lang="ru-RU" sz="1600" dirty="0" smtClean="0"/>
              <a:t>Для целей приобретения нового автомобиля «Урал» могут быть сданы автомобили вне зависимости от категории транспортного средства.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05126" y="1015848"/>
            <a:ext cx="2812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cs typeface="Arial" pitchFamily="34" charset="0"/>
              </a:rPr>
              <a:t>Условия программы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421" y="91124"/>
            <a:ext cx="305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утилизации УРАЛ</a:t>
            </a:r>
            <a:endParaRPr lang="ru-RU" dirty="0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7858125" y="22225"/>
          <a:ext cx="963613" cy="477838"/>
        </p:xfrm>
        <a:graphic>
          <a:graphicData uri="http://schemas.openxmlformats.org/presentationml/2006/ole">
            <p:oleObj spid="_x0000_s5122" name="CorelDRAW" r:id="rId3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854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2495" y="91124"/>
            <a:ext cx="311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утилизации УРАЛ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507353" y="2861978"/>
            <a:ext cx="120676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507353" y="1821212"/>
            <a:ext cx="125680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04119" y="838360"/>
            <a:ext cx="3380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Дилер/ЗСТ – Потребитель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(Утилизация)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435" y="3703398"/>
            <a:ext cx="83145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Потребитель обращается к дилеру ОАО «АЗ «УРАЛ» в своем регионе, предоставляет оригинал ПТС на старый автомобиль, совместно выбирает модель нового автомобиля по Программе. Потребитель размещает заказ, либо бронирует автомобиль у Дилера и осуществляет действия, связанные с утилизацией старого и приобретением нового автомобиля</a:t>
            </a:r>
            <a:r>
              <a:rPr lang="en-US" sz="1400" dirty="0" smtClean="0"/>
              <a:t>:</a:t>
            </a:r>
            <a:endParaRPr lang="ru-RU" sz="1400" dirty="0" smtClean="0"/>
          </a:p>
          <a:p>
            <a:pPr marL="342900" indent="-342900" algn="just">
              <a:buAutoNum type="arabicPeriod"/>
            </a:pPr>
            <a:r>
              <a:rPr lang="ru-RU" sz="1400" dirty="0" smtClean="0"/>
              <a:t>Снимает с учета старый автомобиль в органах ГИБДД в связи с утилизацией.</a:t>
            </a:r>
          </a:p>
          <a:p>
            <a:pPr marL="342900" indent="-342900" algn="just">
              <a:buAutoNum type="arabicPeriod"/>
            </a:pPr>
            <a:r>
              <a:rPr lang="ru-RU" sz="1400" dirty="0" smtClean="0"/>
              <a:t>Получает копию ПТС, с отметкой органа ГИБДД о снятии с учета в связи с утилизацией, либо справку органа ГИБДД о снятии с учета в связи с утилизацией.</a:t>
            </a:r>
          </a:p>
          <a:p>
            <a:pPr marL="342900" indent="-342900" algn="just">
              <a:buAutoNum type="arabicPeriod"/>
            </a:pPr>
            <a:r>
              <a:rPr lang="ru-RU" sz="1400" dirty="0" smtClean="0"/>
              <a:t>Привозит автомобиль в пункт утилизации.</a:t>
            </a:r>
          </a:p>
          <a:p>
            <a:pPr marL="342900" indent="-342900" algn="just">
              <a:buAutoNum type="arabicPeriod"/>
            </a:pPr>
            <a:r>
              <a:rPr lang="ru-RU" sz="1400" dirty="0" smtClean="0"/>
              <a:t>Получает акт об утилизации автомобиля, акт комплектности ВЭТС, копии лицензий утилизатора.   </a:t>
            </a:r>
          </a:p>
          <a:p>
            <a:pPr marL="342900" indent="-342900" algn="just">
              <a:buFontTx/>
              <a:buAutoNum type="arabicPeriod"/>
            </a:pPr>
            <a:r>
              <a:rPr lang="ru-RU" sz="1400" dirty="0" smtClean="0"/>
              <a:t>Предоставляет комплект документов на утилизируемый автомобиль дилеру.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400" dirty="0" smtClean="0"/>
              <a:t>Подписывает Договор купли-продажи.</a:t>
            </a:r>
          </a:p>
          <a:p>
            <a:pPr marL="342900" lvl="0" indent="-342900" algn="just">
              <a:buFontTx/>
              <a:buAutoNum type="arabicPeriod"/>
            </a:pPr>
            <a:r>
              <a:rPr lang="ru-RU" sz="1400" dirty="0" smtClean="0"/>
              <a:t>Приобретает новый автомобиль со скидкой.</a:t>
            </a:r>
            <a:endParaRPr lang="en-US" sz="1400" dirty="0" smtClean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71026" y="1650561"/>
            <a:ext cx="1729514" cy="6776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ГИБДД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60298" y="1588414"/>
            <a:ext cx="2053550" cy="18829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ПОТРЕБИТЕЛЬ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1026" y="2663710"/>
            <a:ext cx="1729514" cy="6756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УТИЛИЗАТОР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42196" y="1891803"/>
            <a:ext cx="1729514" cy="12216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ДИЛЕР/ЗСТ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516231" y="2136862"/>
            <a:ext cx="1247926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516231" y="3168750"/>
            <a:ext cx="1247926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813848" y="2524240"/>
            <a:ext cx="99283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831604" y="2114936"/>
            <a:ext cx="992836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5813848" y="2914118"/>
            <a:ext cx="992836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982750" y="1487794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1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78311" y="1846841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78311" y="2604411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3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78311" y="2861978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4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75017" y="1782305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5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75017" y="2196035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6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175017" y="2578470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7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7858125" y="22225"/>
          <a:ext cx="963613" cy="477838"/>
        </p:xfrm>
        <a:graphic>
          <a:graphicData uri="http://schemas.openxmlformats.org/presentationml/2006/ole">
            <p:oleObj spid="_x0000_s6146" name="CorelDRAW" r:id="rId3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315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2495" y="91124"/>
            <a:ext cx="311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утилизации УРАЛ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26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304012" y="743770"/>
            <a:ext cx="41974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Дилер/ЗСТ – Потребитель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(Схема «Трейд-Ин»)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8519" y="3435440"/>
            <a:ext cx="84488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400" dirty="0" smtClean="0"/>
              <a:t>Владелец старого автомобиля доставляет старый автомобиль своим ходом на стоянку дилера/ЗСТ. Старые автомобили должны быть в чистом виде, иметь товарный вид, сняты с учета в органах ГИБДД. Оценочная стоимость старого автомобиля определяется техническими специалистами дилера/ЗСТ с учетом года выпуска, пробега, технического состояния. Скидка на новый автомобиль не зависит от оценочной стоимости старого автомобиля.</a:t>
            </a:r>
          </a:p>
          <a:p>
            <a:pPr marL="342900" indent="-342900" algn="just">
              <a:buAutoNum type="arabicPeriod"/>
            </a:pPr>
            <a:r>
              <a:rPr lang="ru-RU" sz="1400" dirty="0" smtClean="0"/>
              <a:t>При достижении взаимного согласия, Дилер/ЗСТ выкупает старый автомобиль у Потребителя, оформляет на себя ПТС (договора комиссии или агентские к рассмотрению не принимаются).</a:t>
            </a:r>
          </a:p>
          <a:p>
            <a:pPr marL="342900" indent="-342900" algn="just">
              <a:buAutoNum type="arabicPeriod"/>
            </a:pPr>
            <a:r>
              <a:rPr lang="ru-RU" sz="1400" dirty="0" smtClean="0"/>
              <a:t>Дилер/ЗСТ продает новый автомобиль с собственного склада, либо со склада АЗ «УРАЛ» с учетом скидки на условиях реализации по схеме «Трейд-Ин».</a:t>
            </a:r>
          </a:p>
          <a:p>
            <a:pPr marL="342900" indent="-342900" algn="just">
              <a:buAutoNum type="arabicPeriod"/>
            </a:pPr>
            <a:r>
              <a:rPr lang="ru-RU" sz="1400" dirty="0" smtClean="0"/>
              <a:t>В течение 3-х рабочих дней с даты закрытия сделки отправляет на АЗ «УРАЛ» по электронной почте цветные скан-копии документов по автомобилю, сдаваемому по схеме «Трейд-Ин», документы по новому автомобилю .</a:t>
            </a:r>
          </a:p>
          <a:p>
            <a:pPr marL="342900" indent="-342900" algn="just">
              <a:buAutoNum type="arabicPeriod"/>
            </a:pPr>
            <a:r>
              <a:rPr lang="ru-RU" sz="1400" dirty="0" smtClean="0"/>
              <a:t>В течение 10-ти рабочих дней с даты закрытия сделки предоставляет на АЗ «УРАЛ» необходимые </a:t>
            </a:r>
            <a:r>
              <a:rPr lang="ru-RU" sz="1400" dirty="0"/>
              <a:t>документы в бумажном виде.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95330" y="1763731"/>
            <a:ext cx="1735237" cy="115769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ДИЛЕР/ЗСТ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3096" y="1803661"/>
            <a:ext cx="1748350" cy="11341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АЗ «УРАЛ»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98060" y="1973539"/>
            <a:ext cx="544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4 (5)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2611446" y="2342577"/>
            <a:ext cx="978375" cy="0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501153" y="2650495"/>
            <a:ext cx="1037799" cy="0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6592457" y="1776371"/>
            <a:ext cx="1749579" cy="114505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ПОТРЕБИТЕЛЬ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04919" y="2378230"/>
            <a:ext cx="32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3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9858" y="1795168"/>
            <a:ext cx="287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1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95049" y="2090012"/>
            <a:ext cx="287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465149" y="2107768"/>
            <a:ext cx="1073803" cy="0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457136" y="2378230"/>
            <a:ext cx="1081816" cy="0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3639774" y="1528480"/>
            <a:ext cx="4820658" cy="168449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7858125" y="22225"/>
          <a:ext cx="963613" cy="477838"/>
        </p:xfrm>
        <a:graphic>
          <a:graphicData uri="http://schemas.openxmlformats.org/presentationml/2006/ole">
            <p:oleObj spid="_x0000_s7170" name="CorelDRAW" r:id="rId3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20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Line 64"/>
          <p:cNvSpPr>
            <a:spLocks noChangeShapeType="1"/>
          </p:cNvSpPr>
          <p:nvPr/>
        </p:nvSpPr>
        <p:spPr bwMode="auto">
          <a:xfrm>
            <a:off x="257175" y="548680"/>
            <a:ext cx="8775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E8611-9D2B-4364-A6FE-D9716E23235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714356"/>
            <a:ext cx="8277827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Дополнительно </a:t>
            </a:r>
            <a:r>
              <a:rPr lang="ru-RU" sz="1600" dirty="0" smtClean="0"/>
              <a:t>с информацией </a:t>
            </a:r>
            <a:r>
              <a:rPr lang="ru-RU" sz="1600" dirty="0"/>
              <a:t>о программе, </a:t>
            </a:r>
            <a:r>
              <a:rPr lang="ru-RU" sz="1600" dirty="0" smtClean="0"/>
              <a:t>с модельным </a:t>
            </a:r>
            <a:r>
              <a:rPr lang="ru-RU" sz="1600" dirty="0"/>
              <a:t>рядом «Урал» можно ознакомиться на сайте </a:t>
            </a:r>
            <a:r>
              <a:rPr lang="ru-RU" sz="1600" dirty="0" smtClean="0"/>
              <a:t>«Уральская марка» </a:t>
            </a:r>
            <a:r>
              <a:rPr lang="en-US" sz="1600" dirty="0" smtClean="0">
                <a:hlinkClick r:id="rId3"/>
              </a:rPr>
              <a:t>http://uralmarka.ru</a:t>
            </a:r>
            <a:r>
              <a:rPr lang="en-US" sz="1600" dirty="0" smtClean="0">
                <a:hlinkClick r:id="rId3"/>
              </a:rPr>
              <a:t>/</a:t>
            </a:r>
            <a:endParaRPr lang="ru-RU" sz="1600" dirty="0" smtClean="0"/>
          </a:p>
          <a:p>
            <a:endParaRPr lang="ru-RU" dirty="0" smtClean="0"/>
          </a:p>
          <a:p>
            <a:pPr algn="just"/>
            <a:r>
              <a:rPr lang="ru-RU" sz="1600" dirty="0" smtClean="0"/>
              <a:t>Работает </a:t>
            </a:r>
            <a:r>
              <a:rPr lang="ru-RU" sz="1600" dirty="0" smtClean="0"/>
              <a:t>бесплатный номер</a:t>
            </a:r>
            <a:endParaRPr lang="ru-RU" sz="1600" dirty="0" smtClean="0"/>
          </a:p>
          <a:p>
            <a:pPr algn="just"/>
            <a:r>
              <a:rPr lang="ru-RU" b="1" dirty="0" smtClean="0"/>
              <a:t>8-800-200-55-74</a:t>
            </a:r>
            <a:r>
              <a:rPr lang="ru-RU" sz="1600" b="1" dirty="0" smtClean="0"/>
              <a:t> </a:t>
            </a:r>
            <a:r>
              <a:rPr lang="ru-RU" sz="1600" dirty="0" smtClean="0"/>
              <a:t>(</a:t>
            </a:r>
            <a:r>
              <a:rPr lang="ru-RU" sz="1600" dirty="0"/>
              <a:t>по направлениям: </a:t>
            </a:r>
            <a:r>
              <a:rPr lang="ru-RU" sz="1600" dirty="0" smtClean="0"/>
              <a:t>продажи автомобилей, продажи </a:t>
            </a:r>
            <a:r>
              <a:rPr lang="ru-RU" sz="1600" dirty="0"/>
              <a:t>запасных </a:t>
            </a:r>
            <a:r>
              <a:rPr lang="ru-RU" sz="1600" dirty="0" smtClean="0"/>
              <a:t>частей, сервисное </a:t>
            </a:r>
            <a:r>
              <a:rPr lang="ru-RU" sz="1600" dirty="0"/>
              <a:t>обслуживание)</a:t>
            </a:r>
          </a:p>
          <a:p>
            <a:pPr algn="just"/>
            <a:r>
              <a:rPr lang="ru-RU" sz="1600" dirty="0" err="1"/>
              <a:t>E-Mail</a:t>
            </a:r>
            <a:r>
              <a:rPr lang="ru-RU" sz="1600" dirty="0"/>
              <a:t> горячей линии:  </a:t>
            </a:r>
            <a:r>
              <a:rPr lang="en-US" sz="1600" b="1" dirty="0" smtClean="0"/>
              <a:t>uralmarka@bk.ru</a:t>
            </a:r>
          </a:p>
          <a:p>
            <a:pPr algn="just"/>
            <a:endParaRPr lang="en-US" sz="1600" b="1" dirty="0" smtClean="0"/>
          </a:p>
          <a:p>
            <a:pPr fontAlgn="base"/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ОП ЗАО "Уральская марка", г. Иркутск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300" dirty="0" smtClean="0">
                <a:latin typeface="Arial" pitchFamily="34" charset="0"/>
                <a:cs typeface="Arial" pitchFamily="34" charset="0"/>
              </a:rPr>
              <a:t>г. Иркутск, ул. Полярная, 117А Тел. (3952) 486-563, 508-175, 988-015,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эл.адрес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300" dirty="0" smtClean="0">
                <a:latin typeface="Arial" pitchFamily="34" charset="0"/>
                <a:cs typeface="Arial" pitchFamily="34" charset="0"/>
                <a:hlinkClick r:id="rId4"/>
              </a:rPr>
              <a:t>irkutsk@umarka.ru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ОП ЗАО "Уральская марка", г. Чита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300" dirty="0" smtClean="0">
                <a:latin typeface="Arial" pitchFamily="34" charset="0"/>
                <a:cs typeface="Arial" pitchFamily="34" charset="0"/>
              </a:rPr>
              <a:t>г. Чита,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ул.Богомягкова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53, тел. (3022) 555-565, 35-60-30,8-914-466-15-76,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эл.адрес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300" dirty="0" smtClean="0">
                <a:latin typeface="Arial" pitchFamily="34" charset="0"/>
                <a:cs typeface="Arial" pitchFamily="34" charset="0"/>
                <a:hlinkClick r:id="rId5"/>
              </a:rPr>
              <a:t>chita@umarka.ru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ООО "Амурский РТЦ"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300" dirty="0" smtClean="0"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latin typeface="Arial" pitchFamily="34" charset="0"/>
                <a:cs typeface="Arial" pitchFamily="34" charset="0"/>
              </a:rPr>
              <a:t>г.Благовещенск, тел. (4162) 58-20-44, 49-06-24,эл.адрес: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amrtc@yandex.ru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 г. Свободный, ул.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Призейская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ветка, 18 Тел.8 (41643) 3-23-38, 8-914-558-2044, г. Тында, ул. Полярная, д.7 Тел.8(4162) 58-20-44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ОП ЗАО "Уральская марка", г. Хабаровск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300" dirty="0" smtClean="0"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latin typeface="Arial" pitchFamily="34" charset="0"/>
                <a:cs typeface="Arial" pitchFamily="34" charset="0"/>
              </a:rPr>
              <a:t>г. Хабаровск, ул. Световая, д.9А Тел./факс: 8 (4212) 54-41-98, 8-914-201-68-29,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. адрес: </a:t>
            </a:r>
            <a:r>
              <a:rPr lang="ru-RU" sz="1300" dirty="0" smtClean="0">
                <a:latin typeface="Arial" pitchFamily="34" charset="0"/>
                <a:cs typeface="Arial" pitchFamily="34" charset="0"/>
                <a:hlinkClick r:id="rId6"/>
              </a:rPr>
              <a:t>khabarovsk@umarka.ru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ОП 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ООО ФПК "Уральская марка". г.Петропавловск-Камчатский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300" dirty="0" smtClean="0">
                <a:latin typeface="Arial" pitchFamily="34" charset="0"/>
                <a:cs typeface="Arial" pitchFamily="34" charset="0"/>
              </a:rPr>
              <a:t>г. Петропавловск-Камчатский, ул.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Вулканная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, 48,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оф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. 9. Тел. (4152) 322-323,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эл.адрес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300" dirty="0" err="1" smtClean="0">
                <a:latin typeface="Arial" pitchFamily="34" charset="0"/>
                <a:cs typeface="Arial" pitchFamily="34" charset="0"/>
              </a:rPr>
              <a:t>kamchatka@umarka.ru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5421" y="91124"/>
            <a:ext cx="305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утилизации УРАЛ</a:t>
            </a:r>
            <a:endParaRPr lang="ru-RU" dirty="0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7858125" y="22225"/>
          <a:ext cx="963613" cy="477838"/>
        </p:xfrm>
        <a:graphic>
          <a:graphicData uri="http://schemas.openxmlformats.org/presentationml/2006/ole">
            <p:oleObj spid="_x0000_s8194" name="CorelDRAW" r:id="rId7" imgW="3816096" imgH="1895856" progId="CorelDraw.Graphic.15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809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992</Words>
  <Application>Microsoft Office PowerPoint</Application>
  <PresentationFormat>Экран (4:3)</PresentationFormat>
  <Paragraphs>107</Paragraphs>
  <Slides>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111</cp:revision>
  <cp:lastPrinted>2014-12-08T09:43:48Z</cp:lastPrinted>
  <dcterms:modified xsi:type="dcterms:W3CDTF">2015-01-29T04:35:30Z</dcterms:modified>
</cp:coreProperties>
</file>